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4" r:id="rId7"/>
    <p:sldId id="260" r:id="rId8"/>
    <p:sldId id="261" r:id="rId9"/>
    <p:sldId id="262" r:id="rId10"/>
    <p:sldId id="265" r:id="rId11"/>
    <p:sldId id="266" r:id="rId12"/>
    <p:sldId id="267" r:id="rId13"/>
    <p:sldId id="268" r:id="rId14"/>
    <p:sldId id="269" r:id="rId15"/>
    <p:sldId id="270" r:id="rId16"/>
    <p:sldId id="271" r:id="rId17"/>
    <p:sldId id="277" r:id="rId18"/>
    <p:sldId id="278" r:id="rId19"/>
    <p:sldId id="279" r:id="rId20"/>
    <p:sldId id="272" r:id="rId21"/>
    <p:sldId id="273" r:id="rId22"/>
    <p:sldId id="275" r:id="rId23"/>
    <p:sldId id="274" r:id="rId24"/>
    <p:sldId id="280" r:id="rId25"/>
    <p:sldId id="276" r:id="rId26"/>
    <p:sldId id="284" r:id="rId27"/>
    <p:sldId id="282" r:id="rId28"/>
    <p:sldId id="283" r:id="rId29"/>
    <p:sldId id="285" r:id="rId30"/>
    <p:sldId id="281"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5C0E2C-C140-4836-B219-8A78C7FEB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145275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C0E2C-C140-4836-B219-8A78C7FEB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204128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C0E2C-C140-4836-B219-8A78C7FEB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18053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C0E2C-C140-4836-B219-8A78C7FEB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139785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C0E2C-C140-4836-B219-8A78C7FEBD7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206432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C0E2C-C140-4836-B219-8A78C7FEBD7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33647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5C0E2C-C140-4836-B219-8A78C7FEBD71}"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78701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5C0E2C-C140-4836-B219-8A78C7FEBD71}"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314433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C0E2C-C140-4836-B219-8A78C7FEBD71}"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194881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C0E2C-C140-4836-B219-8A78C7FEBD7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398578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C0E2C-C140-4836-B219-8A78C7FEBD7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23B5A-185A-49CD-890C-B6C430387C5E}" type="slidenum">
              <a:rPr lang="en-US" smtClean="0"/>
              <a:t>‹#›</a:t>
            </a:fld>
            <a:endParaRPr lang="en-US"/>
          </a:p>
        </p:txBody>
      </p:sp>
    </p:spTree>
    <p:extLst>
      <p:ext uri="{BB962C8B-B14F-4D97-AF65-F5344CB8AC3E}">
        <p14:creationId xmlns:p14="http://schemas.microsoft.com/office/powerpoint/2010/main" val="32570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0E2C-C140-4836-B219-8A78C7FEBD71}"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23B5A-185A-49CD-890C-B6C430387C5E}" type="slidenum">
              <a:rPr lang="en-US" smtClean="0"/>
              <a:t>‹#›</a:t>
            </a:fld>
            <a:endParaRPr lang="en-US"/>
          </a:p>
        </p:txBody>
      </p:sp>
    </p:spTree>
    <p:extLst>
      <p:ext uri="{BB962C8B-B14F-4D97-AF65-F5344CB8AC3E}">
        <p14:creationId xmlns:p14="http://schemas.microsoft.com/office/powerpoint/2010/main" val="372729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617" y="0"/>
            <a:ext cx="9144000" cy="2387600"/>
          </a:xfrm>
        </p:spPr>
        <p:txBody>
          <a:bodyPr>
            <a:normAutofit fontScale="90000"/>
          </a:bodyPr>
          <a:lstStyle/>
          <a:p>
            <a:r>
              <a:rPr lang="en-US" dirty="0" smtClean="0"/>
              <a:t>Come, Holy Spirit, through our Covenant of Love with Mary!</a:t>
            </a:r>
            <a:endParaRPr lang="en-US" dirty="0"/>
          </a:p>
        </p:txBody>
      </p:sp>
      <p:sp>
        <p:nvSpPr>
          <p:cNvPr id="3" name="Subtitle 2"/>
          <p:cNvSpPr>
            <a:spLocks noGrp="1"/>
          </p:cNvSpPr>
          <p:nvPr>
            <p:ph type="subTitle" idx="1"/>
          </p:nvPr>
        </p:nvSpPr>
        <p:spPr>
          <a:xfrm>
            <a:off x="1250370" y="2260889"/>
            <a:ext cx="9144000" cy="1655762"/>
          </a:xfrm>
        </p:spPr>
        <p:txBody>
          <a:bodyPr/>
          <a:lstStyle/>
          <a:p>
            <a:r>
              <a:rPr lang="en-US" dirty="0" smtClean="0"/>
              <a:t>January 15, 2022</a:t>
            </a:r>
            <a:endParaRPr lang="en-US" dirty="0"/>
          </a:p>
        </p:txBody>
      </p:sp>
      <p:pic>
        <p:nvPicPr>
          <p:cNvPr id="4" name="Picture 3"/>
          <p:cNvPicPr>
            <a:picLocks noChangeAspect="1"/>
          </p:cNvPicPr>
          <p:nvPr/>
        </p:nvPicPr>
        <p:blipFill>
          <a:blip r:embed="rId2"/>
          <a:stretch>
            <a:fillRect/>
          </a:stretch>
        </p:blipFill>
        <p:spPr>
          <a:xfrm>
            <a:off x="7906619" y="2499649"/>
            <a:ext cx="2337334" cy="4297680"/>
          </a:xfrm>
          <a:prstGeom prst="rect">
            <a:avLst/>
          </a:prstGeom>
        </p:spPr>
      </p:pic>
    </p:spTree>
    <p:extLst>
      <p:ext uri="{BB962C8B-B14F-4D97-AF65-F5344CB8AC3E}">
        <p14:creationId xmlns:p14="http://schemas.microsoft.com/office/powerpoint/2010/main" val="392371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112620"/>
            <a:ext cx="10789920" cy="6182462"/>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We often speak of the Covenant of Love as the exchange of hearts, goods, and interests with the Blessed Mother.</a:t>
            </a:r>
          </a:p>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These correspond to the three pilgrimage graces!!</a:t>
            </a:r>
          </a:p>
          <a:p>
            <a:pP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Exchange of Hearts = Grace of Home</a:t>
            </a: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Exchange of Goods = Grace of Transformation</a:t>
            </a:r>
          </a:p>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Exchange of Interests = Grace of Apostolic Zeal and Fruitfulness </a:t>
            </a:r>
          </a:p>
          <a:p>
            <a:pPr>
              <a:lnSpc>
                <a:spcPct val="107000"/>
              </a:lnSpc>
              <a:spcAft>
                <a:spcPts val="800"/>
              </a:spcAft>
            </a:pP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31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156" y="665450"/>
            <a:ext cx="3590925" cy="5381625"/>
          </a:xfrm>
          <a:prstGeom prst="rect">
            <a:avLst/>
          </a:prstGeom>
        </p:spPr>
      </p:pic>
      <p:sp>
        <p:nvSpPr>
          <p:cNvPr id="3" name="Rectangle 2"/>
          <p:cNvSpPr/>
          <p:nvPr/>
        </p:nvSpPr>
        <p:spPr>
          <a:xfrm>
            <a:off x="4752109" y="739656"/>
            <a:ext cx="6217920" cy="4615623"/>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Father Franz </a:t>
            </a:r>
            <a:r>
              <a:rPr lang="en-US" sz="3200" dirty="0" err="1" smtClean="0">
                <a:effectLst/>
                <a:latin typeface="Calibri" panose="020F0502020204030204" pitchFamily="34" charset="0"/>
                <a:ea typeface="Calibri" panose="020F0502020204030204" pitchFamily="34" charset="0"/>
                <a:cs typeface="Times New Roman" panose="02020603050405020304" pitchFamily="18" charset="0"/>
              </a:rPr>
              <a:t>Bezler</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en-US" sz="3200" i="1" dirty="0" err="1" smtClean="0">
                <a:effectLst/>
                <a:latin typeface="Calibri" panose="020F0502020204030204" pitchFamily="34" charset="0"/>
                <a:ea typeface="Calibri" panose="020F0502020204030204" pitchFamily="34" charset="0"/>
                <a:cs typeface="Times New Roman" panose="02020603050405020304" pitchFamily="18" charset="0"/>
              </a:rPr>
              <a:t>Schoenstatt</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 a University of Trust</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gives a slightly different expression to the meaning of the Covenant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of Love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when he says that it includes three elements:</a:t>
            </a:r>
          </a:p>
          <a:p>
            <a:pPr marL="457200" indent="-457200">
              <a:lnSpc>
                <a:spcPct val="107000"/>
              </a:lnSpc>
              <a:spcAft>
                <a:spcPts val="800"/>
              </a:spcAft>
              <a:buFont typeface="Arial" panose="020B0604020202020204" pitchFamily="34" charset="0"/>
              <a:buChar cha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 Devotion of Love (Hearts)</a:t>
            </a:r>
          </a:p>
          <a:p>
            <a:pPr marL="457200" indent="-457200">
              <a:lnSpc>
                <a:spcPct val="107000"/>
              </a:lnSpc>
              <a:spcAft>
                <a:spcPts val="800"/>
              </a:spcAft>
              <a:buFont typeface="Arial" panose="020B0604020202020204" pitchFamily="34" charset="0"/>
              <a:buChar cha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 Surrender of Love (Goods)</a:t>
            </a:r>
          </a:p>
          <a:p>
            <a:pPr marL="457200" indent="-457200">
              <a:lnSpc>
                <a:spcPct val="107000"/>
              </a:lnSpc>
              <a:spcAft>
                <a:spcPts val="800"/>
              </a:spcAft>
              <a:buFont typeface="Arial" panose="020B0604020202020204" pitchFamily="34" charset="0"/>
              <a:buChar cha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 Giving on of Love (Interests)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8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5" y="307552"/>
            <a:ext cx="10972800" cy="5669501"/>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 “Devotion of Love”: In the Covenant of Love, I know to whom I give myself. My Covenant partner is a real person. I recognize her, and she knows me. I call her name, and she calls mine. She calls mine, and I reply, “My Queen, my Mother.”</a:t>
            </a:r>
          </a:p>
          <a:p>
            <a:pPr>
              <a:lnSpc>
                <a:spcPct val="107000"/>
              </a:lnSpc>
              <a:spcAft>
                <a:spcPts val="800"/>
              </a:spcAft>
            </a:pP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I am “at home” in this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loving relationship</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in this bond of hearts, and the Shrine symbolizes this home. Being spiritually and physically in the Shrine also brings me again and again into the presence of the one I love.</a:t>
            </a:r>
          </a:p>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“My Queen, my Mother . .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816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89" y="0"/>
            <a:ext cx="4389120" cy="6918439"/>
          </a:xfrm>
          <a:prstGeom prst="rect">
            <a:avLst/>
          </a:prstGeom>
        </p:spPr>
      </p:pic>
      <p:sp>
        <p:nvSpPr>
          <p:cNvPr id="3" name="Rectangle 2"/>
          <p:cNvSpPr/>
          <p:nvPr/>
        </p:nvSpPr>
        <p:spPr>
          <a:xfrm>
            <a:off x="5240483" y="733428"/>
            <a:ext cx="6096000" cy="4031873"/>
          </a:xfrm>
          <a:prstGeom prst="rect">
            <a:avLst/>
          </a:prstGeom>
        </p:spPr>
        <p:txBody>
          <a:bodyPr>
            <a:spAutoFit/>
          </a:bodyPr>
          <a:lstStyle/>
          <a:p>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In Spirit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I kneel before your picture,</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Thrice Admirable, strong </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and gentle Mother,</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United with all who have consecrated themselves to you</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And are ready to die for your realm. </a:t>
            </a:r>
          </a:p>
          <a:p>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(Introductory prayer, 				</a:t>
            </a:r>
            <a:r>
              <a:rPr lang="en-US" sz="3200" dirty="0" err="1" smtClean="0">
                <a:effectLst/>
                <a:latin typeface="Calibri" panose="020F0502020204030204" pitchFamily="34" charset="0"/>
                <a:ea typeface="Calibri" panose="020F0502020204030204" pitchFamily="34" charset="0"/>
                <a:cs typeface="Times New Roman" panose="02020603050405020304" pitchFamily="18" charset="0"/>
              </a:rPr>
              <a:t>Schoenstatt</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Office)</a:t>
            </a:r>
          </a:p>
        </p:txBody>
      </p:sp>
    </p:spTree>
    <p:extLst>
      <p:ext uri="{BB962C8B-B14F-4D97-AF65-F5344CB8AC3E}">
        <p14:creationId xmlns:p14="http://schemas.microsoft.com/office/powerpoint/2010/main" val="244599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882" y="0"/>
            <a:ext cx="8869680" cy="3539430"/>
          </a:xfrm>
          <a:prstGeom prst="rect">
            <a:avLst/>
          </a:prstGeom>
        </p:spPr>
        <p:txBody>
          <a:bodyPr>
            <a:spAutoFit/>
          </a:bodyPr>
          <a:lstStyle/>
          <a:p>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Devotion of Love, Grace of Home</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t>
            </a:r>
          </a:p>
          <a:p>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We are </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united in the Shrine</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Where the </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flames of our hearts</a:t>
            </a:r>
          </a:p>
          <a:p>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Beat for our Mother Thrice Admirable</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Who, through us, wants to build your realm. (</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Heavenwards</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Morning Consecration)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927572" y="169466"/>
            <a:ext cx="4114800" cy="6688534"/>
          </a:xfrm>
          <a:prstGeom prst="rect">
            <a:avLst/>
          </a:prstGeom>
        </p:spPr>
      </p:pic>
    </p:spTree>
    <p:extLst>
      <p:ext uri="{BB962C8B-B14F-4D97-AF65-F5344CB8AC3E}">
        <p14:creationId xmlns:p14="http://schemas.microsoft.com/office/powerpoint/2010/main" val="351252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345673"/>
            <a:ext cx="10698480" cy="6445354"/>
          </a:xfrm>
          <a:prstGeom prst="rect">
            <a:avLst/>
          </a:prstGeom>
        </p:spPr>
        <p:txBody>
          <a:bodyPr>
            <a:spAutoFit/>
          </a:bodyPr>
          <a:lstStyle/>
          <a:p>
            <a:pPr>
              <a:lnSpc>
                <a:spcPct val="107000"/>
              </a:lnSpc>
              <a:spcAft>
                <a:spcPts val="80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Surrender of Love (Exchange of Goods), Grace of Transformation</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“I give myself entirely to you, and to show my devotion to you, I consecrate to you this day my eyes, my ears, my mouth, my heart, my entire self without reserve.”</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 person who has given away her eyes . . . is blind.</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 person who has given away her ears . . . is deaf.</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 person who has given away her mouth . . .is dumb, unable to speak.</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 person who has given away her heart . . .</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Total sacrifice . . .</a:t>
            </a:r>
            <a:endParaRPr lang="en-US"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THEREFORE, Mary gives us her eyes, her ears, her mouth, her heart, her entire self without reserve . . .</a:t>
            </a: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75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3" y="290613"/>
            <a:ext cx="10698480" cy="4306948"/>
          </a:xfrm>
          <a:prstGeom prst="rect">
            <a:avLst/>
          </a:prstGeom>
        </p:spPr>
        <p:txBody>
          <a:bodyPr>
            <a:spAutoFit/>
          </a:bodyPr>
          <a:lstStyle/>
          <a:p>
            <a:pPr>
              <a:lnSpc>
                <a:spcPct val="107000"/>
              </a:lnSpc>
              <a:spcAft>
                <a:spcPts val="80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The goal of the Covenant of Love is our perfect transformation into another Mary</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Mary should see through us the needs of others. Mary in us should hear God’s call, God’s wish and will. Mary in us should speak words of wisdom and love. Mary in us should love God and others.  </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This is the fruit of the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lived </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Blank Check and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3200" i="1" dirty="0" err="1" smtClean="0">
                <a:effectLst/>
                <a:latin typeface="Calibri" panose="020F0502020204030204" pitchFamily="34" charset="0"/>
                <a:ea typeface="Calibri" panose="020F0502020204030204" pitchFamily="34" charset="0"/>
                <a:cs typeface="Times New Roman" panose="02020603050405020304" pitchFamily="18" charset="0"/>
              </a:rPr>
              <a:t>Inscriptio</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200" i="1" dirty="0" err="1" smtClean="0">
                <a:effectLst/>
                <a:latin typeface="Calibri" panose="020F0502020204030204" pitchFamily="34" charset="0"/>
                <a:ea typeface="Calibri" panose="020F0502020204030204" pitchFamily="34" charset="0"/>
                <a:cs typeface="Times New Roman" panose="02020603050405020304" pitchFamily="18" charset="0"/>
              </a:rPr>
              <a:t>cordis</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 in cor</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09521" y="2619366"/>
            <a:ext cx="4114800" cy="4226004"/>
          </a:xfrm>
          <a:prstGeom prst="rect">
            <a:avLst/>
          </a:prstGeom>
        </p:spPr>
      </p:pic>
    </p:spTree>
    <p:extLst>
      <p:ext uri="{BB962C8B-B14F-4D97-AF65-F5344CB8AC3E}">
        <p14:creationId xmlns:p14="http://schemas.microsoft.com/office/powerpoint/2010/main" val="418373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72" y="424775"/>
            <a:ext cx="11338560" cy="7516930"/>
          </a:xfrm>
          <a:prstGeom prst="rect">
            <a:avLst/>
          </a:prstGeom>
        </p:spPr>
        <p:txBody>
          <a:bodyPr>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How does the lived Blank Check bring about our transformation</a:t>
            </a: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Saying “yes” to God’s call helps me to live in God’s presence.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I willingly accept whatever suffering is in God’s wise, loving, mighty plan for me.</a:t>
            </a:r>
          </a:p>
          <a:p>
            <a:pPr marL="342900" marR="0" lvl="0" indent="-342900">
              <a:lnSpc>
                <a:spcPct val="107000"/>
              </a:lnSpc>
              <a:spcBef>
                <a:spcPts val="0"/>
              </a:spcBef>
              <a:spcAft>
                <a:spcPts val="800"/>
              </a:spcAft>
              <a:buFont typeface="+mj-l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I gladly do what God calls me to do.</a:t>
            </a:r>
          </a:p>
          <a:p>
            <a:r>
              <a:rPr lang="en-US" sz="3200" dirty="0">
                <a:latin typeface="Calibri" panose="020F0502020204030204" pitchFamily="34" charset="0"/>
                <a:ea typeface="Calibri" panose="020F0502020204030204" pitchFamily="34" charset="0"/>
                <a:cs typeface="Times New Roman" panose="02020603050405020304" pitchFamily="18" charset="0"/>
              </a:rPr>
              <a:t>Action and suffering! A Blank Check surrender means my trustful “yes” to the Mother of God, who calls to me through the circumstances of everyday life and though the inner voice of my conscience.  </a:t>
            </a:r>
            <a:r>
              <a:rPr lang="en-US" sz="3200" dirty="0" smtClean="0">
                <a:latin typeface="Calibri" panose="020F0502020204030204" pitchFamily="34" charset="0"/>
                <a:ea typeface="Calibri" panose="020F0502020204030204" pitchFamily="34" charset="0"/>
                <a:cs typeface="Times New Roman" panose="02020603050405020304" pitchFamily="18" charset="0"/>
              </a:rPr>
              <a:t>I am attuned to her. Practical </a:t>
            </a:r>
            <a:r>
              <a:rPr lang="en-US" sz="3200" dirty="0">
                <a:latin typeface="Calibri" panose="020F0502020204030204" pitchFamily="34" charset="0"/>
                <a:ea typeface="Calibri" panose="020F0502020204030204" pitchFamily="34" charset="0"/>
                <a:cs typeface="Times New Roman" panose="02020603050405020304" pitchFamily="18" charset="0"/>
              </a:rPr>
              <a:t>Faith in Divine Providence helps me to know what to endure, what to do and dare</a:t>
            </a:r>
            <a:r>
              <a:rPr lang="en-US" sz="3200" dirty="0" smtClean="0">
                <a:latin typeface="Calibri" panose="020F0502020204030204" pitchFamily="34" charset="0"/>
                <a:ea typeface="Calibri" panose="020F0502020204030204" pitchFamily="34" charset="0"/>
                <a:cs typeface="Times New Roman" panose="02020603050405020304" pitchFamily="18" charset="0"/>
              </a:rPr>
              <a:t>. The Holy Spirit gives me a divine instinct to sense God’s presence, God’s wish and will. </a:t>
            </a:r>
            <a:r>
              <a:rPr lang="en-US" sz="3200" dirty="0" smtClean="0"/>
              <a:t>Mary </a:t>
            </a:r>
            <a:r>
              <a:rPr lang="en-US" sz="3200" dirty="0"/>
              <a:t>lives in me, works in me!</a:t>
            </a:r>
          </a:p>
          <a:p>
            <a:r>
              <a:rPr lang="en-US" sz="2400" dirty="0"/>
              <a:t> </a:t>
            </a:r>
          </a:p>
          <a:p>
            <a:r>
              <a:rPr lang="en-US" sz="2400" dirty="0" smtClean="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5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54" y="280353"/>
            <a:ext cx="6096000" cy="6225102"/>
          </a:xfrm>
          <a:prstGeom prst="rect">
            <a:avLst/>
          </a:prstGeom>
        </p:spPr>
        <p:txBody>
          <a:bodyPr>
            <a:spAutoFit/>
          </a:bodyPr>
          <a:lstStyle/>
          <a:p>
            <a:r>
              <a:rPr lang="en-US" sz="3600" dirty="0">
                <a:latin typeface="Times New Roman" panose="02020603050405020304" pitchFamily="18" charset="0"/>
                <a:cs typeface="Times New Roman" panose="02020603050405020304" pitchFamily="18" charset="0"/>
              </a:rPr>
              <a:t>A Blank Check means a pure heart on which the MTA may “write” any request. Everything becomes TRANSPARENT to God’s love, so that “nothing can separate us from the love of Christ”! (See Romans 8: 31-39</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The Holy Spirit works this transformation in our heart-shrines.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338454" y="444202"/>
            <a:ext cx="5354317" cy="5669280"/>
          </a:xfrm>
          <a:prstGeom prst="rect">
            <a:avLst/>
          </a:prstGeom>
        </p:spPr>
      </p:pic>
    </p:spTree>
    <p:extLst>
      <p:ext uri="{BB962C8B-B14F-4D97-AF65-F5344CB8AC3E}">
        <p14:creationId xmlns:p14="http://schemas.microsoft.com/office/powerpoint/2010/main" val="116597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42" y="249753"/>
            <a:ext cx="11430000" cy="1878335"/>
          </a:xfrm>
          <a:prstGeom prst="rect">
            <a:avLst/>
          </a:prstGeom>
        </p:spPr>
        <p:txBody>
          <a:bodyPr>
            <a:spAutoFit/>
          </a:bodyPr>
          <a:lstStyle/>
          <a:p>
            <a:pPr>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Grace of transformation! Surrender of love in the Covenant of Love</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14882" y="939509"/>
            <a:ext cx="9418320" cy="5381873"/>
          </a:xfrm>
          <a:prstGeom prst="rect">
            <a:avLst/>
          </a:prstGeom>
        </p:spPr>
      </p:pic>
    </p:spTree>
    <p:extLst>
      <p:ext uri="{BB962C8B-B14F-4D97-AF65-F5344CB8AC3E}">
        <p14:creationId xmlns:p14="http://schemas.microsoft.com/office/powerpoint/2010/main" val="131356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788" y="0"/>
            <a:ext cx="5204928" cy="6858000"/>
          </a:xfrm>
          <a:prstGeom prst="rect">
            <a:avLst/>
          </a:prstGeom>
        </p:spPr>
      </p:pic>
      <p:sp>
        <p:nvSpPr>
          <p:cNvPr id="5" name="Rectangle 4"/>
          <p:cNvSpPr/>
          <p:nvPr/>
        </p:nvSpPr>
        <p:spPr>
          <a:xfrm>
            <a:off x="6238009" y="1109489"/>
            <a:ext cx="5760720" cy="2703689"/>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 Holy Spirit is the Sanctifier. To the Holy Spirit is attributed the work of dispensing the seven-fold gifts of grace, the graces of conversion and transformation.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325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2" y="463202"/>
            <a:ext cx="10149840" cy="4088683"/>
          </a:xfrm>
          <a:prstGeom prst="rect">
            <a:avLst/>
          </a:prstGeom>
        </p:spPr>
        <p:txBody>
          <a:bodyPr>
            <a:spAutoFit/>
          </a:bodyPr>
          <a:lstStyle/>
          <a:p>
            <a:pPr>
              <a:lnSpc>
                <a:spcPct val="107000"/>
              </a:lnSpc>
              <a:spcAft>
                <a:spcPts val="800"/>
              </a:spcAft>
            </a:pP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Giving on of Love (Exchange of interests), Grace of Apostolic Zeal</a:t>
            </a:r>
          </a:p>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As I am your own, my good Mother, guard me and defend me [</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and use me</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and your property and possession.</a:t>
            </a:r>
          </a:p>
          <a:p>
            <a:pPr>
              <a:lnSpc>
                <a:spcPct val="107000"/>
              </a:lnSpc>
              <a:spcAft>
                <a:spcPts val="800"/>
              </a:spcAft>
            </a:pP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Fr. </a:t>
            </a:r>
            <a:r>
              <a:rPr lang="en-US" sz="3200" dirty="0" err="1" smtClean="0">
                <a:latin typeface="Calibri" panose="020F0502020204030204" pitchFamily="34" charset="0"/>
                <a:ea typeface="Calibri" panose="020F0502020204030204" pitchFamily="34" charset="0"/>
                <a:cs typeface="Times New Roman" panose="02020603050405020304" pitchFamily="18" charset="0"/>
              </a:rPr>
              <a:t>Bezler</a:t>
            </a:r>
            <a:r>
              <a:rPr lang="en-US" sz="3200" dirty="0" smtClean="0">
                <a:latin typeface="Calibri" panose="020F0502020204030204" pitchFamily="34" charset="0"/>
                <a:ea typeface="Calibri" panose="020F0502020204030204" pitchFamily="34" charset="0"/>
                <a:cs typeface="Times New Roman" panose="02020603050405020304" pitchFamily="18" charset="0"/>
              </a:rPr>
              <a:t> speaks of apostolic deeds in connection with the “giving on” of love in the Covenant of Love.</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95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486400" cy="5634669"/>
          </a:xfrm>
          <a:prstGeom prst="rect">
            <a:avLst/>
          </a:prstGeom>
        </p:spPr>
      </p:pic>
      <p:sp>
        <p:nvSpPr>
          <p:cNvPr id="3" name="Rectangle 2"/>
          <p:cNvSpPr/>
          <p:nvPr/>
        </p:nvSpPr>
        <p:spPr>
          <a:xfrm>
            <a:off x="5749636" y="264597"/>
            <a:ext cx="6096000" cy="6137578"/>
          </a:xfrm>
          <a:prstGeom prst="rect">
            <a:avLst/>
          </a:prstGeom>
        </p:spPr>
        <p:txBody>
          <a:bodyPr>
            <a:spAutoFit/>
          </a:bodyPr>
          <a:lstStyle/>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In </a:t>
            </a:r>
            <a:r>
              <a:rPr lang="en-US" sz="2800" dirty="0" err="1" smtClean="0">
                <a:effectLst/>
                <a:latin typeface="Calibri" panose="020F0502020204030204" pitchFamily="34" charset="0"/>
                <a:ea typeface="Calibri" panose="020F0502020204030204" pitchFamily="34" charset="0"/>
                <a:cs typeface="Times New Roman" panose="02020603050405020304" pitchFamily="18" charset="0"/>
              </a:rPr>
              <a:t>Schoenstatt’s</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history, the MTA’s distribution of the pilgrimage graces from the Shrine led to the unfolding of </a:t>
            </a:r>
            <a:r>
              <a:rPr lang="en-US" sz="2800" dirty="0" err="1" smtClean="0">
                <a:effectLst/>
                <a:latin typeface="Calibri" panose="020F0502020204030204" pitchFamily="34" charset="0"/>
                <a:ea typeface="Calibri" panose="020F0502020204030204" pitchFamily="34" charset="0"/>
                <a:cs typeface="Times New Roman" panose="02020603050405020304" pitchFamily="18" charset="0"/>
              </a:rPr>
              <a:t>Schoenstatt’s</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threefold spirituality:</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Home . . . in </a:t>
            </a:r>
            <a:r>
              <a:rPr lang="en-US" sz="2800" i="1" dirty="0" smtClean="0">
                <a:effectLst/>
                <a:latin typeface="Calibri" panose="020F0502020204030204" pitchFamily="34" charset="0"/>
                <a:ea typeface="Calibri" panose="020F0502020204030204" pitchFamily="34" charset="0"/>
                <a:cs typeface="Times New Roman" panose="02020603050405020304" pitchFamily="18" charset="0"/>
              </a:rPr>
              <a:t>Covenant Spirituality</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Transformation . . . in </a:t>
            </a:r>
            <a:r>
              <a:rPr lang="en-US" sz="2800" i="1" dirty="0" smtClean="0">
                <a:effectLst/>
                <a:latin typeface="Calibri" panose="020F0502020204030204" pitchFamily="34" charset="0"/>
                <a:ea typeface="Calibri" panose="020F0502020204030204" pitchFamily="34" charset="0"/>
                <a:cs typeface="Times New Roman" panose="02020603050405020304" pitchFamily="18" charset="0"/>
              </a:rPr>
              <a:t>Everyday Sanctity</a:t>
            </a: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Apostolic Zeal . . . in </a:t>
            </a:r>
            <a:r>
              <a:rPr lang="en-US" sz="2800" i="1" dirty="0" smtClean="0">
                <a:effectLst/>
                <a:latin typeface="Calibri" panose="020F0502020204030204" pitchFamily="34" charset="0"/>
                <a:ea typeface="Calibri" panose="020F0502020204030204" pitchFamily="34" charset="0"/>
                <a:cs typeface="Times New Roman" panose="02020603050405020304" pitchFamily="18" charset="0"/>
              </a:rPr>
              <a:t>Instrument Piety</a:t>
            </a:r>
          </a:p>
          <a:p>
            <a:pPr>
              <a:lnSpc>
                <a:spcPct val="107000"/>
              </a:lnSpc>
              <a:spcAft>
                <a:spcPts val="800"/>
              </a:spcAft>
            </a:pP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Everyday Sanctity and Instrument Piety are really aspects of Covenant Spirituality. </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All the graces stem from the original Covenant of Love.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38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791" y="628798"/>
            <a:ext cx="10698480" cy="4808368"/>
          </a:xfrm>
          <a:prstGeom prst="rect">
            <a:avLst/>
          </a:prstGeom>
        </p:spPr>
        <p:txBody>
          <a:bodyPr>
            <a:spAutoFit/>
          </a:bodyPr>
          <a:lstStyle/>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 Covenant of Love with the Mother Thrice Admirable, Queen, and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Victress</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of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Schoenstatt</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renews our Baptismal Covenant, our dying and rising in Christ, our profession of faith, our Baptismal promises, our “new life” in Christ. The font of our Baptism makes Mary our Mother in Christ. We are born anew! The Holy Spirit descends upon the waters of Baptism to sanctify them, to make us “a new creation” in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391" y="953625"/>
            <a:ext cx="10424160" cy="3854260"/>
          </a:xfrm>
          <a:prstGeom prst="rect">
            <a:avLst/>
          </a:prstGeom>
        </p:spPr>
        <p:txBody>
          <a:bodyPr>
            <a:spAutoFit/>
          </a:bodyPr>
          <a:lstStyle/>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Do we find the work of the Holy Spirit in each of the three pilgrimage graces? Do we find the sanctifying activity of the Holy Spirit in every dimension of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Schoenstatt’s</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spirituality</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63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145" y="289433"/>
            <a:ext cx="10315644" cy="5219699"/>
          </a:xfrm>
          <a:prstGeom prst="rect">
            <a:avLst/>
          </a:prstGeom>
        </p:spPr>
        <p:txBody>
          <a:bodyPr wrap="non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Scriptural images of the Holy Spirit’s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presence</a:t>
            </a:r>
            <a:r>
              <a:rPr lang="en-US" sz="3600" dirty="0">
                <a:latin typeface="Calibri" panose="020F0502020204030204" pitchFamily="34" charset="0"/>
                <a:ea typeface="Calibri" panose="020F0502020204030204" pitchFamily="34" charset="0"/>
                <a:cs typeface="Times New Roman" panose="02020603050405020304" pitchFamily="18" charset="0"/>
              </a:rPr>
              <a:t>, descent, </a:t>
            </a:r>
            <a:r>
              <a:rPr lang="en-US" sz="3600" dirty="0" smtClean="0">
                <a:latin typeface="Calibri" panose="020F0502020204030204" pitchFamily="34" charset="0"/>
                <a:ea typeface="Calibri" panose="020F0502020204030204" pitchFamily="34" charset="0"/>
                <a:cs typeface="Times New Roman" panose="02020603050405020304" pitchFamily="18" charset="0"/>
              </a:rPr>
              <a:t>activity:</a:t>
            </a:r>
          </a:p>
          <a:p>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smtClean="0">
                <a:latin typeface="Calibri" panose="020F0502020204030204" pitchFamily="34" charset="0"/>
                <a:ea typeface="Calibri" panose="020F0502020204030204" pitchFamily="34" charset="0"/>
                <a:cs typeface="Times New Roman" panose="02020603050405020304" pitchFamily="18" charset="0"/>
              </a:rPr>
              <a:t>At Nazareth</a:t>
            </a:r>
            <a:r>
              <a:rPr lang="en-US" sz="3600" dirty="0" smtClean="0">
                <a:latin typeface="Calibri" panose="020F0502020204030204" pitchFamily="34" charset="0"/>
                <a:ea typeface="Calibri" panose="020F0502020204030204" pitchFamily="34" charset="0"/>
                <a:cs typeface="Times New Roman" panose="02020603050405020304" pitchFamily="18" charset="0"/>
              </a:rPr>
              <a:t>: </a:t>
            </a:r>
          </a:p>
          <a:p>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And the angel answered her</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Holy Spirit will come upon you,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and </a:t>
            </a:r>
            <a:r>
              <a:rPr lang="en-US" sz="3600" dirty="0">
                <a:latin typeface="Times New Roman" panose="02020603050405020304" pitchFamily="18" charset="0"/>
                <a:cs typeface="Times New Roman" panose="02020603050405020304" pitchFamily="18" charset="0"/>
              </a:rPr>
              <a:t>the power of the Most High will overshadow you;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therefore </a:t>
            </a:r>
            <a:r>
              <a:rPr lang="en-US" sz="3600" dirty="0">
                <a:latin typeface="Times New Roman" panose="02020603050405020304" pitchFamily="18" charset="0"/>
                <a:cs typeface="Times New Roman" panose="02020603050405020304" pitchFamily="18" charset="0"/>
              </a:rPr>
              <a:t>the child to be born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will </a:t>
            </a:r>
            <a:r>
              <a:rPr lang="en-US" sz="3600" dirty="0">
                <a:latin typeface="Times New Roman" panose="02020603050405020304" pitchFamily="18" charset="0"/>
                <a:cs typeface="Times New Roman" panose="02020603050405020304" pitchFamily="18" charset="0"/>
              </a:rPr>
              <a:t>be called holy—the Son of God</a:t>
            </a:r>
            <a:r>
              <a:rPr lang="en-US" sz="3600" dirty="0" smtClean="0">
                <a:latin typeface="Times New Roman" panose="02020603050405020304" pitchFamily="18" charset="0"/>
                <a:cs typeface="Times New Roman" panose="02020603050405020304" pitchFamily="18" charset="0"/>
              </a:rPr>
              <a:t>.’” (Luke 1:35)</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34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277" y="279284"/>
            <a:ext cx="10191251" cy="4150495"/>
          </a:xfrm>
          <a:prstGeom prst="rect">
            <a:avLst/>
          </a:prstGeom>
        </p:spPr>
        <p:txBody>
          <a:bodyPr wrap="none">
            <a:spAutoFit/>
          </a:bodyPr>
          <a:lstStyle/>
          <a:p>
            <a:pPr>
              <a:lnSpc>
                <a:spcPct val="107000"/>
              </a:lnSpc>
              <a:spcAft>
                <a:spcPts val="800"/>
              </a:spcAft>
            </a:pPr>
            <a:r>
              <a:rPr lang="en-US" sz="3600" b="1" dirty="0" smtClean="0">
                <a:effectLst/>
                <a:latin typeface="Calibri" panose="020F0502020204030204" pitchFamily="34" charset="0"/>
                <a:ea typeface="Calibri" panose="020F0502020204030204" pitchFamily="34" charset="0"/>
                <a:cs typeface="Times New Roman" panose="02020603050405020304" pitchFamily="18" charset="0"/>
              </a:rPr>
              <a:t>“Your Shrine is our Nazareth”: Grace of </a:t>
            </a:r>
            <a:r>
              <a:rPr lang="en-US" sz="3600" b="1" dirty="0" smtClean="0">
                <a:effectLst/>
                <a:latin typeface="Calibri" panose="020F0502020204030204" pitchFamily="34" charset="0"/>
                <a:ea typeface="Calibri" panose="020F0502020204030204" pitchFamily="34" charset="0"/>
                <a:cs typeface="Times New Roman" panose="02020603050405020304" pitchFamily="18" charset="0"/>
              </a:rPr>
              <a:t>Home.</a:t>
            </a:r>
          </a:p>
          <a:p>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There Gabriel speaks God’s request,</a:t>
            </a:r>
          </a:p>
          <a:p>
            <a:r>
              <a:rPr lang="en-US" sz="3600" dirty="0" smtClean="0">
                <a:latin typeface="Calibri" panose="020F0502020204030204" pitchFamily="34" charset="0"/>
                <a:ea typeface="Calibri" panose="020F0502020204030204" pitchFamily="34" charset="0"/>
                <a:cs typeface="Times New Roman" panose="02020603050405020304" pitchFamily="18" charset="0"/>
              </a:rPr>
              <a:t>And your Fiat illumines the world. . . . . .</a:t>
            </a:r>
          </a:p>
          <a:p>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Like you, let me always be faithful to the Blank Check.</a:t>
            </a:r>
          </a:p>
          <a:p>
            <a:r>
              <a:rPr lang="en-US" sz="3600" dirty="0">
                <a:latin typeface="Calibri" panose="020F0502020204030204" pitchFamily="34" charset="0"/>
                <a:ea typeface="Calibri" panose="020F0502020204030204" pitchFamily="34" charset="0"/>
                <a:cs typeface="Times New Roman" panose="02020603050405020304" pitchFamily="18" charset="0"/>
              </a:rPr>
              <a:t>(</a:t>
            </a:r>
            <a:r>
              <a:rPr lang="en-US" sz="3600" i="1" dirty="0">
                <a:latin typeface="Calibri" panose="020F0502020204030204" pitchFamily="34" charset="0"/>
                <a:ea typeface="Calibri" panose="020F0502020204030204" pitchFamily="34" charset="0"/>
                <a:cs typeface="Times New Roman" panose="02020603050405020304" pitchFamily="18" charset="0"/>
              </a:rPr>
              <a:t>Heavenwards</a:t>
            </a:r>
            <a:r>
              <a:rPr lang="en-US" sz="3600" i="1" dirty="0" smtClean="0">
                <a:latin typeface="Calibri" panose="020F0502020204030204" pitchFamily="34" charset="0"/>
                <a:ea typeface="Calibri" panose="020F0502020204030204" pitchFamily="34" charset="0"/>
                <a:cs typeface="Times New Roman" panose="02020603050405020304" pitchFamily="18" charset="0"/>
              </a:rPr>
              <a:t>)</a:t>
            </a:r>
          </a:p>
          <a:p>
            <a:endParaRPr lang="en-US" sz="36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611932" y="2776315"/>
            <a:ext cx="4663440" cy="3961767"/>
          </a:xfrm>
          <a:prstGeom prst="rect">
            <a:avLst/>
          </a:prstGeom>
        </p:spPr>
      </p:pic>
    </p:spTree>
    <p:extLst>
      <p:ext uri="{BB962C8B-B14F-4D97-AF65-F5344CB8AC3E}">
        <p14:creationId xmlns:p14="http://schemas.microsoft.com/office/powerpoint/2010/main" val="77310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180" y="0"/>
            <a:ext cx="4707395" cy="6858000"/>
          </a:xfrm>
          <a:prstGeom prst="rect">
            <a:avLst/>
          </a:prstGeom>
        </p:spPr>
      </p:pic>
      <p:pic>
        <p:nvPicPr>
          <p:cNvPr id="3" name="Picture 2"/>
          <p:cNvPicPr>
            <a:picLocks noChangeAspect="1"/>
          </p:cNvPicPr>
          <p:nvPr/>
        </p:nvPicPr>
        <p:blipFill>
          <a:blip r:embed="rId3"/>
          <a:stretch>
            <a:fillRect/>
          </a:stretch>
        </p:blipFill>
        <p:spPr>
          <a:xfrm>
            <a:off x="5713268" y="130753"/>
            <a:ext cx="6126480" cy="3063240"/>
          </a:xfrm>
          <a:prstGeom prst="rect">
            <a:avLst/>
          </a:prstGeom>
        </p:spPr>
      </p:pic>
      <p:pic>
        <p:nvPicPr>
          <p:cNvPr id="4" name="Picture 3"/>
          <p:cNvPicPr>
            <a:picLocks noChangeAspect="1"/>
          </p:cNvPicPr>
          <p:nvPr/>
        </p:nvPicPr>
        <p:blipFill>
          <a:blip r:embed="rId4"/>
          <a:stretch>
            <a:fillRect/>
          </a:stretch>
        </p:blipFill>
        <p:spPr>
          <a:xfrm>
            <a:off x="6216188" y="3193993"/>
            <a:ext cx="5120640" cy="4027901"/>
          </a:xfrm>
          <a:prstGeom prst="rect">
            <a:avLst/>
          </a:prstGeom>
        </p:spPr>
      </p:pic>
    </p:spTree>
    <p:extLst>
      <p:ext uri="{BB962C8B-B14F-4D97-AF65-F5344CB8AC3E}">
        <p14:creationId xmlns:p14="http://schemas.microsoft.com/office/powerpoint/2010/main" val="174508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519" y="705536"/>
            <a:ext cx="6949440" cy="4031873"/>
          </a:xfrm>
          <a:prstGeom prst="rect">
            <a:avLst/>
          </a:prstGeom>
        </p:spPr>
        <p:txBody>
          <a:bodyPr>
            <a:spAutoFit/>
          </a:bodyPr>
          <a:lstStyle/>
          <a:p>
            <a:r>
              <a:rPr lang="en-US" sz="3200" b="1" dirty="0" smtClean="0">
                <a:solidFill>
                  <a:srgbClr val="001320"/>
                </a:solidFill>
                <a:latin typeface="Roboto"/>
              </a:rPr>
              <a:t>The Shrine, our Tabor! Grace of Transformation! (Surrender of Love)</a:t>
            </a:r>
          </a:p>
          <a:p>
            <a:endParaRPr lang="en-US" sz="3200" b="1" dirty="0" smtClean="0">
              <a:solidFill>
                <a:srgbClr val="001320"/>
              </a:solidFill>
              <a:latin typeface="Roboto"/>
            </a:endParaRPr>
          </a:p>
          <a:p>
            <a:r>
              <a:rPr lang="en-US" sz="3200" dirty="0" smtClean="0">
                <a:solidFill>
                  <a:srgbClr val="001320"/>
                </a:solidFill>
                <a:latin typeface="Roboto"/>
              </a:rPr>
              <a:t>And </a:t>
            </a:r>
            <a:r>
              <a:rPr lang="en-US" sz="3200" dirty="0">
                <a:solidFill>
                  <a:srgbClr val="001320"/>
                </a:solidFill>
                <a:latin typeface="Roboto"/>
              </a:rPr>
              <a:t>He was transfigured before them; and His face shone like the sun, and His garments became as white as light</a:t>
            </a:r>
            <a:r>
              <a:rPr lang="en-US" sz="3200" dirty="0" smtClean="0">
                <a:solidFill>
                  <a:srgbClr val="001320"/>
                </a:solidFill>
                <a:latin typeface="Roboto"/>
              </a:rPr>
              <a:t>. (Matthew 17:2)</a:t>
            </a:r>
            <a:endParaRPr lang="en-US" sz="3200" dirty="0"/>
          </a:p>
        </p:txBody>
      </p:sp>
      <p:pic>
        <p:nvPicPr>
          <p:cNvPr id="3" name="Picture 2"/>
          <p:cNvPicPr>
            <a:picLocks noChangeAspect="1"/>
          </p:cNvPicPr>
          <p:nvPr/>
        </p:nvPicPr>
        <p:blipFill>
          <a:blip r:embed="rId2"/>
          <a:stretch>
            <a:fillRect/>
          </a:stretch>
        </p:blipFill>
        <p:spPr>
          <a:xfrm>
            <a:off x="7804959" y="0"/>
            <a:ext cx="3214994" cy="6949440"/>
          </a:xfrm>
          <a:prstGeom prst="rect">
            <a:avLst/>
          </a:prstGeom>
        </p:spPr>
      </p:pic>
    </p:spTree>
    <p:extLst>
      <p:ext uri="{BB962C8B-B14F-4D97-AF65-F5344CB8AC3E}">
        <p14:creationId xmlns:p14="http://schemas.microsoft.com/office/powerpoint/2010/main" val="260329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6" y="356489"/>
            <a:ext cx="11155680" cy="5355312"/>
          </a:xfrm>
          <a:prstGeom prst="rect">
            <a:avLst/>
          </a:prstGeom>
        </p:spPr>
        <p:txBody>
          <a:bodyPr>
            <a:spAutoFit/>
          </a:bodyPr>
          <a:lstStyle/>
          <a:p>
            <a:r>
              <a:rPr lang="en-US" sz="2400" dirty="0">
                <a:latin typeface="Times New Roman" panose="02020603050405020304" pitchFamily="18" charset="0"/>
                <a:cs typeface="Times New Roman" panose="02020603050405020304" pitchFamily="18" charset="0"/>
              </a:rPr>
              <a:t>7 When St. Peter saw </a:t>
            </a:r>
            <a:r>
              <a:rPr lang="en-US" sz="2400" b="1" dirty="0">
                <a:latin typeface="Times New Roman" panose="02020603050405020304" pitchFamily="18" charset="0"/>
                <a:cs typeface="Times New Roman" panose="02020603050405020304" pitchFamily="18" charset="0"/>
              </a:rPr>
              <a:t>the glory of God on Tabor</a:t>
            </a:r>
            <a:r>
              <a:rPr lang="en-US" sz="2400" dirty="0">
                <a:latin typeface="Times New Roman" panose="02020603050405020304" pitchFamily="18" charset="0"/>
                <a:cs typeface="Times New Roman" panose="02020603050405020304" pitchFamily="18" charset="0"/>
              </a:rPr>
              <a:t>, he called out with delight, "It is good for us to be here. Let us build three tents here" (Mt 17,4). These words come to my mind again and again. And I have often asked myself: </a:t>
            </a:r>
            <a:r>
              <a:rPr lang="en-US" sz="2400" b="1" dirty="0">
                <a:latin typeface="Times New Roman" panose="02020603050405020304" pitchFamily="18" charset="0"/>
                <a:cs typeface="Times New Roman" panose="02020603050405020304" pitchFamily="18" charset="0"/>
              </a:rPr>
              <a:t>Would it not be possible for our little sodality chapel to likewise become for us the Tabor on which the glory of Mary would be revealed?</a:t>
            </a:r>
            <a:r>
              <a:rPr lang="en-US" sz="2400" dirty="0">
                <a:latin typeface="Times New Roman" panose="02020603050405020304" pitchFamily="18" charset="0"/>
                <a:cs typeface="Times New Roman" panose="02020603050405020304" pitchFamily="18" charset="0"/>
              </a:rPr>
              <a:t> Undoubtedly, we could not accomplish a greater apostolic deed nor leave our successors a more precious legacy than to urge our Lady and Queen to erect her throne here in a special way, to distribute her treasures, and to work miracles of grace. You gather what I am aiming at: I would like to make this place a place of pilgrimage, a place of grace for our house and for the whole German province, and perhaps even further afield. All those who come here to pray shall experience the glory of Mary and confess: </a:t>
            </a:r>
            <a:r>
              <a:rPr lang="en-US" sz="2400" b="1" dirty="0">
                <a:latin typeface="Times New Roman" panose="02020603050405020304" pitchFamily="18" charset="0"/>
                <a:cs typeface="Times New Roman" panose="02020603050405020304" pitchFamily="18" charset="0"/>
              </a:rPr>
              <a:t>"It is good for us to be here. Here we will build our tents, here our favorite place."</a:t>
            </a:r>
            <a:r>
              <a:rPr lang="en-US" sz="2400" dirty="0">
                <a:latin typeface="Times New Roman" panose="02020603050405020304" pitchFamily="18" charset="0"/>
                <a:cs typeface="Times New Roman" panose="02020603050405020304" pitchFamily="18" charset="0"/>
              </a:rPr>
              <a:t> A bold thought, nearly too bold for the public, but not too bold for you. How often in world history have not small and insignificant beginnings been the source of great and greatest accomplishments? </a:t>
            </a:r>
            <a:r>
              <a:rPr lang="en-US" sz="2400" dirty="0" smtClean="0">
                <a:latin typeface="Times New Roman" panose="02020603050405020304" pitchFamily="18" charset="0"/>
                <a:cs typeface="Times New Roman" panose="02020603050405020304" pitchFamily="18" charset="0"/>
              </a:rPr>
              <a:t> (First Founding Document, Oct. 18, 1914)</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16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6538" y="0"/>
            <a:ext cx="8239166" cy="6766560"/>
          </a:xfrm>
          <a:prstGeom prst="rect">
            <a:avLst/>
          </a:prstGeom>
        </p:spPr>
      </p:pic>
    </p:spTree>
    <p:extLst>
      <p:ext uri="{BB962C8B-B14F-4D97-AF65-F5344CB8AC3E}">
        <p14:creationId xmlns:p14="http://schemas.microsoft.com/office/powerpoint/2010/main" val="343442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92" y="592282"/>
            <a:ext cx="7040880" cy="5338384"/>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Mary, our Mother Thrice Admirable, is the “</a:t>
            </a:r>
            <a:r>
              <a:rPr lang="en-US" sz="3200" dirty="0" err="1" smtClean="0">
                <a:effectLst/>
                <a:latin typeface="Calibri" panose="020F0502020204030204" pitchFamily="34" charset="0"/>
                <a:ea typeface="Calibri" panose="020F0502020204030204" pitchFamily="34" charset="0"/>
                <a:cs typeface="Times New Roman" panose="02020603050405020304" pitchFamily="18" charset="0"/>
              </a:rPr>
              <a:t>Mediatrix</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of grace” because of her special relationship to the Persons of the Triune God. Through her Immaculate Conception, Christ made her “full of grace.” The Holy Spirit overshadowed her at her own immaculate conception and at the hour of the Annunciation, when the Virgin conceived the Word-made-flesh.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684077" y="43098"/>
            <a:ext cx="4297680" cy="6814902"/>
          </a:xfrm>
          <a:prstGeom prst="rect">
            <a:avLst/>
          </a:prstGeom>
        </p:spPr>
      </p:pic>
    </p:spTree>
    <p:extLst>
      <p:ext uri="{BB962C8B-B14F-4D97-AF65-F5344CB8AC3E}">
        <p14:creationId xmlns:p14="http://schemas.microsoft.com/office/powerpoint/2010/main" val="53003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582" y="287355"/>
            <a:ext cx="11338560" cy="4524315"/>
          </a:xfrm>
          <a:prstGeom prst="rect">
            <a:avLst/>
          </a:prstGeom>
        </p:spPr>
        <p:txBody>
          <a:bodyPr>
            <a:spAutoFit/>
          </a:bodyPr>
          <a:lstStyle/>
          <a:p>
            <a:r>
              <a:rPr lang="en-US" sz="3200" b="1" dirty="0" smtClean="0">
                <a:latin typeface="Calibri" panose="020F0502020204030204" pitchFamily="34" charset="0"/>
                <a:ea typeface="Calibri" panose="020F0502020204030204" pitchFamily="34" charset="0"/>
                <a:cs typeface="Times New Roman" panose="02020603050405020304" pitchFamily="18" charset="0"/>
              </a:rPr>
              <a:t>Our Shrine, the Tabor of Mary’s Glories: Grace of Transformation</a:t>
            </a:r>
          </a:p>
          <a:p>
            <a:r>
              <a:rPr lang="en-US" sz="3200" dirty="0" smtClean="0">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Your Shrine radiates into our times</a:t>
            </a:r>
          </a:p>
          <a:p>
            <a:r>
              <a:rPr lang="en-US" sz="3200" dirty="0">
                <a:latin typeface="Calibri" panose="020F0502020204030204" pitchFamily="34" charset="0"/>
                <a:ea typeface="Calibri" panose="020F0502020204030204" pitchFamily="34" charset="0"/>
                <a:cs typeface="Times New Roman" panose="02020603050405020304" pitchFamily="18" charset="0"/>
              </a:rPr>
              <a:t>The brilliance and splendor of Tabor’s sun. . . .</a:t>
            </a:r>
          </a:p>
          <a:p>
            <a:r>
              <a:rPr lang="en-US" sz="3200" dirty="0">
                <a:latin typeface="Calibri" panose="020F0502020204030204" pitchFamily="34" charset="0"/>
                <a:ea typeface="Calibri" panose="020F0502020204030204" pitchFamily="34" charset="0"/>
                <a:cs typeface="Times New Roman" panose="02020603050405020304" pitchFamily="18" charset="0"/>
              </a:rPr>
              <a:t>It is good to be there, as in Paradise,</a:t>
            </a:r>
          </a:p>
          <a:p>
            <a:r>
              <a:rPr lang="en-US" sz="3200" dirty="0">
                <a:latin typeface="Calibri" panose="020F0502020204030204" pitchFamily="34" charset="0"/>
                <a:ea typeface="Calibri" panose="020F0502020204030204" pitchFamily="34" charset="0"/>
                <a:cs typeface="Times New Roman" panose="02020603050405020304" pitchFamily="18" charset="0"/>
              </a:rPr>
              <a:t>Because it is </a:t>
            </a:r>
            <a:r>
              <a:rPr lang="en-US" sz="3200" b="1" dirty="0">
                <a:latin typeface="Calibri" panose="020F0502020204030204" pitchFamily="34" charset="0"/>
                <a:ea typeface="Calibri" panose="020F0502020204030204" pitchFamily="34" charset="0"/>
                <a:cs typeface="Times New Roman" panose="02020603050405020304" pitchFamily="18" charset="0"/>
              </a:rPr>
              <a:t>the Holy Spirit’s dwelling</a:t>
            </a:r>
            <a:r>
              <a:rPr lang="en-US" sz="3200" dirty="0">
                <a:latin typeface="Calibri" panose="020F0502020204030204" pitchFamily="34" charset="0"/>
                <a:ea typeface="Calibri" panose="020F0502020204030204" pitchFamily="34" charset="0"/>
                <a:cs typeface="Times New Roman" panose="02020603050405020304" pitchFamily="18" charset="0"/>
              </a:rPr>
              <a:t>. . . .</a:t>
            </a:r>
          </a:p>
          <a:p>
            <a:r>
              <a:rPr lang="en-US" sz="3200" dirty="0">
                <a:latin typeface="Calibri" panose="020F0502020204030204" pitchFamily="34" charset="0"/>
                <a:ea typeface="Calibri" panose="020F0502020204030204" pitchFamily="34" charset="0"/>
                <a:cs typeface="Times New Roman" panose="02020603050405020304" pitchFamily="18" charset="0"/>
              </a:rPr>
              <a:t>You work in </a:t>
            </a:r>
            <a:r>
              <a:rPr lang="en-US" sz="3200" dirty="0" err="1">
                <a:latin typeface="Calibri" panose="020F0502020204030204" pitchFamily="34" charset="0"/>
                <a:ea typeface="Calibri" panose="020F0502020204030204" pitchFamily="34" charset="0"/>
                <a:cs typeface="Times New Roman" panose="02020603050405020304" pitchFamily="18" charset="0"/>
              </a:rPr>
              <a:t>Schoenstatt</a:t>
            </a:r>
            <a:r>
              <a:rPr lang="en-US" sz="3200" dirty="0">
                <a:latin typeface="Calibri" panose="020F0502020204030204" pitchFamily="34" charset="0"/>
                <a:ea typeface="Calibri" panose="020F0502020204030204" pitchFamily="34" charset="0"/>
                <a:cs typeface="Times New Roman" panose="02020603050405020304" pitchFamily="18" charset="0"/>
              </a:rPr>
              <a:t> as </a:t>
            </a:r>
            <a:r>
              <a:rPr lang="en-US" sz="3200" dirty="0" err="1">
                <a:latin typeface="Calibri" panose="020F0502020204030204" pitchFamily="34" charset="0"/>
                <a:ea typeface="Calibri" panose="020F0502020204030204" pitchFamily="34" charset="0"/>
                <a:cs typeface="Times New Roman" panose="02020603050405020304" pitchFamily="18" charset="0"/>
              </a:rPr>
              <a:t>Mediatrix</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And </a:t>
            </a:r>
            <a:r>
              <a:rPr lang="en-US" sz="3200" b="1" dirty="0">
                <a:latin typeface="Calibri" panose="020F0502020204030204" pitchFamily="34" charset="0"/>
                <a:ea typeface="Calibri" panose="020F0502020204030204" pitchFamily="34" charset="0"/>
                <a:cs typeface="Times New Roman" panose="02020603050405020304" pitchFamily="18" charset="0"/>
              </a:rPr>
              <a:t>mercifully lead us to the Holy Spirit</a:t>
            </a:r>
            <a:r>
              <a:rPr lang="en-US" sz="3200" dirty="0">
                <a:latin typeface="Calibri" panose="020F0502020204030204" pitchFamily="34" charset="0"/>
                <a:ea typeface="Calibri" panose="020F0502020204030204" pitchFamily="34" charset="0"/>
                <a:cs typeface="Times New Roman" panose="02020603050405020304" pitchFamily="18" charset="0"/>
              </a:rPr>
              <a:t>. . . .</a:t>
            </a:r>
          </a:p>
          <a:p>
            <a:r>
              <a:rPr lang="en-US" sz="3200" dirty="0">
                <a:latin typeface="Calibri" panose="020F0502020204030204" pitchFamily="34" charset="0"/>
                <a:ea typeface="Calibri" panose="020F0502020204030204" pitchFamily="34" charset="0"/>
                <a:cs typeface="Times New Roman" panose="02020603050405020304" pitchFamily="18" charset="0"/>
              </a:rPr>
              <a:t>Let us be </a:t>
            </a:r>
            <a:r>
              <a:rPr lang="en-US" sz="3200" b="1" dirty="0">
                <a:latin typeface="Calibri" panose="020F0502020204030204" pitchFamily="34" charset="0"/>
                <a:ea typeface="Calibri" panose="020F0502020204030204" pitchFamily="34" charset="0"/>
                <a:cs typeface="Times New Roman" panose="02020603050405020304" pitchFamily="18" charset="0"/>
              </a:rPr>
              <a:t>deeply penetrated by Christ’s Spirit</a:t>
            </a:r>
          </a:p>
          <a:p>
            <a:r>
              <a:rPr lang="en-US" sz="3200" dirty="0">
                <a:latin typeface="Calibri" panose="020F0502020204030204" pitchFamily="34" charset="0"/>
                <a:ea typeface="Calibri" panose="020F0502020204030204" pitchFamily="34" charset="0"/>
                <a:cs typeface="Times New Roman" panose="02020603050405020304" pitchFamily="18" charset="0"/>
              </a:rPr>
              <a:t>And richly bless us with eloquent tongues of love.” (</a:t>
            </a:r>
            <a:r>
              <a:rPr lang="en-US" sz="3200" i="1" dirty="0">
                <a:latin typeface="Calibri" panose="020F0502020204030204" pitchFamily="34" charset="0"/>
                <a:ea typeface="Calibri" panose="020F0502020204030204" pitchFamily="34" charset="0"/>
                <a:cs typeface="Times New Roman" panose="02020603050405020304" pitchFamily="18" charset="0"/>
              </a:rPr>
              <a:t>Heavenwards)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057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438822"/>
            <a:ext cx="10972800" cy="5368777"/>
          </a:xfrm>
          <a:prstGeom prst="rect">
            <a:avLst/>
          </a:prstGeom>
        </p:spPr>
        <p:txBody>
          <a:bodyPr>
            <a:spAutoFit/>
          </a:bodyPr>
          <a:lstStyle/>
          <a:p>
            <a:pP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Our Shrine, our Cenacle! Grace of Apostolic Zeal and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Fruitfulness</a:t>
            </a:r>
          </a:p>
          <a:p>
            <a:pPr>
              <a:lnSpc>
                <a:spcPct val="107000"/>
              </a:lnSpc>
              <a:spcAft>
                <a:spcPts val="80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(Giving on of Love!)</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1320"/>
                </a:solidFill>
                <a:latin typeface="Times New Roman" panose="02020603050405020304" pitchFamily="18" charset="0"/>
                <a:ea typeface="Calibri" panose="020F0502020204030204" pitchFamily="34" charset="0"/>
                <a:cs typeface="Times New Roman" panose="02020603050405020304" pitchFamily="18" charset="0"/>
              </a:rPr>
              <a:t>When they entered the city they went to the upper room where they were staying, Peter and John and James and Andrew, Philip and Thomas, Bartholomew and Matthew, James, son of Alpheus, Simon the Zealot, and Judas son of James. All these devoted themselves with one accord to prayer, together with some women, and </a:t>
            </a:r>
            <a:r>
              <a:rPr lang="en-US" sz="2800" b="1" dirty="0">
                <a:solidFill>
                  <a:srgbClr val="001320"/>
                </a:solidFill>
                <a:latin typeface="Times New Roman" panose="02020603050405020304" pitchFamily="18" charset="0"/>
                <a:ea typeface="Calibri" panose="020F0502020204030204" pitchFamily="34" charset="0"/>
                <a:cs typeface="Times New Roman" panose="02020603050405020304" pitchFamily="18" charset="0"/>
              </a:rPr>
              <a:t>Mary the Mother of Jesus </a:t>
            </a:r>
            <a:r>
              <a:rPr lang="en-US" sz="2800" dirty="0">
                <a:solidFill>
                  <a:srgbClr val="001320"/>
                </a:solidFill>
                <a:latin typeface="Times New Roman" panose="02020603050405020304" pitchFamily="18" charset="0"/>
                <a:ea typeface="Calibri" panose="020F0502020204030204" pitchFamily="34" charset="0"/>
                <a:cs typeface="Times New Roman" panose="02020603050405020304" pitchFamily="18" charset="0"/>
              </a:rPr>
              <a:t>and his brothers. . . . And suddenly a noise like a violent rushing wind came from heaven, and it filled the whole house where they were sitting.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They saw tongues like flames of fire that separated and came to rest on each of them</a:t>
            </a:r>
            <a:r>
              <a:rPr lang="en-US" sz="2800" dirty="0">
                <a:latin typeface="Times New Roman" panose="02020603050405020304" pitchFamily="18" charset="0"/>
                <a:ea typeface="Calibri" panose="020F0502020204030204" pitchFamily="34" charset="0"/>
                <a:cs typeface="Times New Roman" panose="02020603050405020304" pitchFamily="18" charset="0"/>
              </a:rPr>
              <a:t>. (Acts 1:13-14; 2:2-3</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16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0059" y="122092"/>
            <a:ext cx="9442591" cy="6766560"/>
          </a:xfrm>
          <a:prstGeom prst="rect">
            <a:avLst/>
          </a:prstGeom>
        </p:spPr>
      </p:pic>
    </p:spTree>
    <p:extLst>
      <p:ext uri="{BB962C8B-B14F-4D97-AF65-F5344CB8AC3E}">
        <p14:creationId xmlns:p14="http://schemas.microsoft.com/office/powerpoint/2010/main" val="270179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72" y="312236"/>
            <a:ext cx="11247120" cy="5325432"/>
          </a:xfrm>
          <a:prstGeom prst="rect">
            <a:avLst/>
          </a:prstGeom>
        </p:spPr>
        <p:txBody>
          <a:bodyPr>
            <a:spAutoFit/>
          </a:bodyPr>
          <a:lstStyle/>
          <a:p>
            <a:pPr>
              <a:lnSpc>
                <a:spcPct val="107000"/>
              </a:lnSpc>
              <a:spcAft>
                <a:spcPts val="800"/>
              </a:spcAft>
            </a:pPr>
            <a:r>
              <a:rPr lang="en-US" sz="3200" b="1"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Our Shrine, our Cenacle! (Vespers in the </a:t>
            </a:r>
            <a:r>
              <a:rPr lang="en-US" sz="3200" b="1" dirty="0" err="1" smtClean="0">
                <a:solidFill>
                  <a:srgbClr val="001320"/>
                </a:solidFill>
                <a:latin typeface="Arial" panose="020B0604020202020204" pitchFamily="34" charset="0"/>
                <a:ea typeface="Calibri" panose="020F0502020204030204" pitchFamily="34" charset="0"/>
                <a:cs typeface="Times New Roman" panose="02020603050405020304" pitchFamily="18" charset="0"/>
              </a:rPr>
              <a:t>Schoenstatt</a:t>
            </a:r>
            <a:r>
              <a:rPr lang="en-US" sz="3200" b="1"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 Office)</a:t>
            </a:r>
          </a:p>
          <a:p>
            <a:pPr>
              <a:lnSpc>
                <a:spcPct val="107000"/>
              </a:lnSpc>
              <a:spcAft>
                <a:spcPts val="800"/>
              </a:spcAft>
            </a:pPr>
            <a:endPar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endParaRPr>
          </a:p>
          <a:p>
            <a:r>
              <a:rPr lang="en-US" sz="3200"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The </a:t>
            </a:r>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sun makes ready for the night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And invites us to enter the Cenacle.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There you implored the Spirit for the Church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Who freed her from the scourge of half-heartedness,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Guided her to the teaching of Christ,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And enkindled in her the spirit of the apostles and the martyrs</a:t>
            </a:r>
            <a:r>
              <a:rPr lang="en-US" sz="3200"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 (cont.)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82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27" y="235918"/>
            <a:ext cx="10149840" cy="1815882"/>
          </a:xfrm>
          <a:prstGeom prst="rect">
            <a:avLst/>
          </a:prstGeom>
        </p:spPr>
        <p:txBody>
          <a:bodyPr>
            <a:spAutoFit/>
          </a:bodyPr>
          <a:lstStyle/>
          <a:p>
            <a:r>
              <a:rPr lang="en-US" sz="2800" dirty="0">
                <a:solidFill>
                  <a:srgbClr val="001320"/>
                </a:solidFill>
                <a:latin typeface="Arial" panose="020B0604020202020204" pitchFamily="34" charset="0"/>
                <a:ea typeface="Calibri" panose="020F0502020204030204" pitchFamily="34" charset="0"/>
                <a:cs typeface="Times New Roman" panose="02020603050405020304" pitchFamily="18" charset="0"/>
              </a:rPr>
              <a:t>That is how you want to work in our Shrine,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1320"/>
                </a:solidFill>
                <a:latin typeface="Arial" panose="020B0604020202020204" pitchFamily="34" charset="0"/>
                <a:ea typeface="Calibri" panose="020F0502020204030204" pitchFamily="34" charset="0"/>
                <a:cs typeface="Times New Roman" panose="02020603050405020304" pitchFamily="18" charset="0"/>
              </a:rPr>
              <a:t>Strengthening our weak eyes of faith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1320"/>
                </a:solidFill>
                <a:latin typeface="Arial" panose="020B0604020202020204" pitchFamily="34" charset="0"/>
                <a:ea typeface="Calibri" panose="020F0502020204030204" pitchFamily="34" charset="0"/>
                <a:cs typeface="Times New Roman" panose="02020603050405020304" pitchFamily="18" charset="0"/>
              </a:rPr>
              <a:t>So that we might always see life as God sees it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1320"/>
                </a:solidFill>
                <a:latin typeface="Arial" panose="020B0604020202020204" pitchFamily="34" charset="0"/>
                <a:ea typeface="Calibri" panose="020F0502020204030204" pitchFamily="34" charset="0"/>
                <a:cs typeface="Times New Roman" panose="02020603050405020304" pitchFamily="18" charset="0"/>
              </a:rPr>
              <a:t>And always walk by Heaven’s light. (</a:t>
            </a:r>
            <a:r>
              <a:rPr lang="en-US" sz="2800" i="1" dirty="0">
                <a:solidFill>
                  <a:srgbClr val="001320"/>
                </a:solidFill>
                <a:latin typeface="Arial" panose="020B0604020202020204" pitchFamily="34" charset="0"/>
                <a:ea typeface="Calibri" panose="020F0502020204030204" pitchFamily="34" charset="0"/>
                <a:cs typeface="Times New Roman" panose="02020603050405020304" pitchFamily="18" charset="0"/>
              </a:rPr>
              <a:t>Heavenwards</a:t>
            </a:r>
            <a:r>
              <a:rPr lang="en-US" sz="2800" dirty="0">
                <a:solidFill>
                  <a:srgbClr val="001320"/>
                </a:solidFill>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634499" y="0"/>
            <a:ext cx="3657600" cy="7018989"/>
          </a:xfrm>
          <a:prstGeom prst="rect">
            <a:avLst/>
          </a:prstGeom>
        </p:spPr>
      </p:pic>
      <p:pic>
        <p:nvPicPr>
          <p:cNvPr id="5" name="Picture 4"/>
          <p:cNvPicPr>
            <a:picLocks noChangeAspect="1"/>
          </p:cNvPicPr>
          <p:nvPr/>
        </p:nvPicPr>
        <p:blipFill>
          <a:blip r:embed="rId3"/>
          <a:stretch>
            <a:fillRect/>
          </a:stretch>
        </p:blipFill>
        <p:spPr>
          <a:xfrm>
            <a:off x="962892" y="2287718"/>
            <a:ext cx="6675120" cy="4311015"/>
          </a:xfrm>
          <a:prstGeom prst="rect">
            <a:avLst/>
          </a:prstGeom>
        </p:spPr>
      </p:pic>
    </p:spTree>
    <p:extLst>
      <p:ext uri="{BB962C8B-B14F-4D97-AF65-F5344CB8AC3E}">
        <p14:creationId xmlns:p14="http://schemas.microsoft.com/office/powerpoint/2010/main" val="3753445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527" y="602154"/>
            <a:ext cx="10424160" cy="5862118"/>
          </a:xfrm>
          <a:prstGeom prst="rect">
            <a:avLst/>
          </a:prstGeom>
        </p:spPr>
        <p:txBody>
          <a:bodyPr>
            <a:spAutoFit/>
          </a:bodyPr>
          <a:lstStyle/>
          <a:p>
            <a:pPr>
              <a:lnSpc>
                <a:spcPct val="107000"/>
              </a:lnSpc>
              <a:spcAft>
                <a:spcPts val="800"/>
              </a:spcAft>
            </a:pPr>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a:t>
            </a: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You will accompany me, Lord</a:t>
            </a:r>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 wherever you send me in the whole wide world: whether I go to the pagans or stay in the midst of believers. You will give me light and strength to counter evil passions. You will form me after your image as we see it in your Bride. </a:t>
            </a: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You will constantly prepare my heart for the Spirit of Holiness, who fills me with magnanimity and graciously satisfies my longing</a:t>
            </a:r>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 If I so remain with you, </a:t>
            </a: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you will gradually transform me</a:t>
            </a:r>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 and the Father will look on me from eternity with great delight.” (</a:t>
            </a:r>
            <a:r>
              <a:rPr lang="en-US" sz="3200" i="1" dirty="0">
                <a:solidFill>
                  <a:srgbClr val="001320"/>
                </a:solidFill>
                <a:latin typeface="Arial" panose="020B0604020202020204" pitchFamily="34" charset="0"/>
                <a:ea typeface="Calibri" panose="020F0502020204030204" pitchFamily="34" charset="0"/>
                <a:cs typeface="Times New Roman" panose="02020603050405020304" pitchFamily="18" charset="0"/>
              </a:rPr>
              <a:t>Heavenwards</a:t>
            </a:r>
            <a:r>
              <a:rPr lang="en-US" sz="3200" dirty="0">
                <a:solidFill>
                  <a:srgbClr val="001320"/>
                </a:solidFill>
                <a:latin typeface="Arial" panose="020B0604020202020204" pitchFamily="34" charset="0"/>
                <a:ea typeface="Calibri" panose="020F0502020204030204" pitchFamily="34" charset="0"/>
                <a:cs typeface="Times New Roman" panose="02020603050405020304" pitchFamily="18" charset="0"/>
              </a:rPr>
              <a:t>, Prayer after Holy </a:t>
            </a:r>
            <a:r>
              <a:rPr lang="en-US" sz="3200"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Communion, </a:t>
            </a:r>
            <a:r>
              <a:rPr lang="en-US" sz="3200" i="1"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Mass of God’s Instruments</a:t>
            </a:r>
            <a:r>
              <a:rPr lang="en-US" sz="3200" dirty="0" smtClean="0">
                <a:solidFill>
                  <a:srgbClr val="001320"/>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54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553227"/>
            <a:ext cx="6096000" cy="5509200"/>
          </a:xfrm>
          <a:prstGeom prst="rect">
            <a:avLst/>
          </a:prstGeom>
        </p:spPr>
        <p:txBody>
          <a:bodyPr>
            <a:spAutoFit/>
          </a:bodyPr>
          <a:lstStyle/>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Through the working of the Holy Spirit, </a:t>
            </a:r>
            <a:r>
              <a:rPr lang="en-US" sz="3200" dirty="0" err="1" smtClean="0">
                <a:effectLst/>
                <a:latin typeface="Calibri" panose="020F0502020204030204" pitchFamily="34" charset="0"/>
                <a:ea typeface="Calibri" panose="020F0502020204030204" pitchFamily="34" charset="0"/>
                <a:cs typeface="Times New Roman" panose="02020603050405020304" pitchFamily="18" charset="0"/>
              </a:rPr>
              <a:t>Schoenstatt</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is also a channel of grace for the Church and world through the pilgrimage graces that our Lady, the </a:t>
            </a:r>
            <a:r>
              <a:rPr lang="en-US" sz="3200" dirty="0" err="1" smtClean="0">
                <a:effectLst/>
                <a:latin typeface="Calibri" panose="020F0502020204030204" pitchFamily="34" charset="0"/>
                <a:ea typeface="Calibri" panose="020F0502020204030204" pitchFamily="34" charset="0"/>
                <a:cs typeface="Times New Roman" panose="02020603050405020304" pitchFamily="18" charset="0"/>
              </a:rPr>
              <a:t>Mediatrix</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of all graces, distributes from her throne of grace in the Shrine.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cs typeface="Times New Roman" panose="02020603050405020304" pitchFamily="18" charset="0"/>
            </a:endParaRPr>
          </a:p>
          <a:p>
            <a:r>
              <a:rPr lang="en-US" sz="3200" dirty="0" smtClean="0">
                <a:latin typeface="Calibri" panose="020F0502020204030204" pitchFamily="34" charset="0"/>
                <a:cs typeface="Times New Roman" panose="02020603050405020304" pitchFamily="18" charset="0"/>
              </a:rPr>
              <a:t>In this sense, </a:t>
            </a:r>
            <a:r>
              <a:rPr lang="en-US" sz="3200" dirty="0" err="1" smtClean="0">
                <a:latin typeface="Calibri" panose="020F0502020204030204" pitchFamily="34" charset="0"/>
                <a:cs typeface="Times New Roman" panose="02020603050405020304" pitchFamily="18" charset="0"/>
              </a:rPr>
              <a:t>Schoenstatt</a:t>
            </a:r>
            <a:r>
              <a:rPr lang="en-US" sz="3200" dirty="0" smtClean="0">
                <a:latin typeface="Calibri" panose="020F0502020204030204" pitchFamily="34" charset="0"/>
                <a:cs typeface="Times New Roman" panose="02020603050405020304" pitchFamily="18" charset="0"/>
              </a:rPr>
              <a:t> is a charismatic movement of renewal within the Church.</a:t>
            </a:r>
            <a:endParaRPr lang="en-US" sz="3200" dirty="0"/>
          </a:p>
        </p:txBody>
      </p:sp>
      <p:pic>
        <p:nvPicPr>
          <p:cNvPr id="3" name="Picture 2"/>
          <p:cNvPicPr>
            <a:picLocks noChangeAspect="1"/>
          </p:cNvPicPr>
          <p:nvPr/>
        </p:nvPicPr>
        <p:blipFill>
          <a:blip r:embed="rId2"/>
          <a:stretch>
            <a:fillRect/>
          </a:stretch>
        </p:blipFill>
        <p:spPr>
          <a:xfrm>
            <a:off x="6902161" y="0"/>
            <a:ext cx="4542594" cy="6858000"/>
          </a:xfrm>
          <a:prstGeom prst="rect">
            <a:avLst/>
          </a:prstGeom>
        </p:spPr>
      </p:pic>
    </p:spTree>
    <p:extLst>
      <p:ext uri="{BB962C8B-B14F-4D97-AF65-F5344CB8AC3E}">
        <p14:creationId xmlns:p14="http://schemas.microsoft.com/office/powerpoint/2010/main" val="148134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5" y="223551"/>
            <a:ext cx="6492240" cy="6122830"/>
          </a:xfrm>
          <a:prstGeom prst="rect">
            <a:avLst/>
          </a:prstGeom>
        </p:spPr>
        <p:txBody>
          <a:bodyPr>
            <a:spAutoFit/>
          </a:bodyPr>
          <a:lstStyle/>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 Holy Spirit continuously overshadows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 Blessed Mother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in the Shrine. The “shadow of the Shrine” about which Father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Kentenich</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spoke is ultimately this overshadowing of Mary by the Holy Spirit. . . .an “overshadowing” </a:t>
            </a:r>
            <a:r>
              <a:rPr lang="en-US" sz="3600" dirty="0" smtClean="0">
                <a:latin typeface="Calibri" panose="020F0502020204030204" pitchFamily="34" charset="0"/>
                <a:ea typeface="Calibri" panose="020F0502020204030204" pitchFamily="34" charset="0"/>
                <a:cs typeface="Times New Roman" panose="02020603050405020304" pitchFamily="18" charset="0"/>
              </a:rPr>
              <a:t>that also overshadows us in the Shrine!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62800" y="2"/>
            <a:ext cx="4754880" cy="6896491"/>
          </a:xfrm>
          <a:prstGeom prst="rect">
            <a:avLst/>
          </a:prstGeom>
        </p:spPr>
      </p:pic>
    </p:spTree>
    <p:extLst>
      <p:ext uri="{BB962C8B-B14F-4D97-AF65-F5344CB8AC3E}">
        <p14:creationId xmlns:p14="http://schemas.microsoft.com/office/powerpoint/2010/main" val="61086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537" y="378684"/>
            <a:ext cx="10241280" cy="7971413"/>
          </a:xfrm>
          <a:prstGeom prst="rect">
            <a:avLst/>
          </a:prstGeom>
        </p:spPr>
        <p:txBody>
          <a:bodyPr>
            <a:spAutoFit/>
          </a:bodyPr>
          <a:lstStyle/>
          <a:p>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In Spirit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I kneel before your picture,</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Thrice Admirable, strong and gentle Mother,</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United with all who have consecrated themselves to you</a:t>
            </a:r>
          </a:p>
          <a:p>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And are ready to die for your realm. </a:t>
            </a:r>
          </a:p>
          <a:p>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(Introductory prayer, </a:t>
            </a:r>
            <a:r>
              <a:rPr lang="en-US" sz="3200" dirty="0" err="1" smtClean="0">
                <a:effectLst/>
                <a:latin typeface="Calibri" panose="020F0502020204030204" pitchFamily="34" charset="0"/>
                <a:ea typeface="Calibri" panose="020F0502020204030204" pitchFamily="34" charset="0"/>
                <a:cs typeface="Times New Roman" panose="02020603050405020304" pitchFamily="18" charset="0"/>
              </a:rPr>
              <a:t>Schoenstatt</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Office)</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t>We kneel </a:t>
            </a:r>
            <a:r>
              <a:rPr lang="en-US" sz="3200" i="1" dirty="0"/>
              <a:t>in the Holy Spirit</a:t>
            </a:r>
          </a:p>
          <a:p>
            <a:r>
              <a:rPr lang="en-US" sz="3200" dirty="0"/>
              <a:t>And sing jubilant hymns to Christ,</a:t>
            </a:r>
          </a:p>
          <a:p>
            <a:r>
              <a:rPr lang="en-US" sz="3200" dirty="0"/>
              <a:t>Who sends us with her as instruments</a:t>
            </a:r>
          </a:p>
          <a:p>
            <a:r>
              <a:rPr lang="en-US" sz="3200" dirty="0"/>
              <a:t>To change the destiny of nations</a:t>
            </a:r>
            <a:r>
              <a:rPr lang="en-US" sz="3200" dirty="0" smtClean="0"/>
              <a:t>.</a:t>
            </a:r>
          </a:p>
          <a:p>
            <a:r>
              <a:rPr lang="en-US" sz="3200" dirty="0"/>
              <a:t>	</a:t>
            </a:r>
            <a:r>
              <a:rPr lang="en-US" sz="3200" dirty="0" smtClean="0"/>
              <a:t>		 </a:t>
            </a:r>
            <a:r>
              <a:rPr lang="en-US" sz="3200" dirty="0"/>
              <a:t>(</a:t>
            </a:r>
            <a:r>
              <a:rPr lang="en-US" sz="3200" i="1" dirty="0"/>
              <a:t>Heavenwards,</a:t>
            </a:r>
            <a:r>
              <a:rPr lang="en-US" sz="3200" dirty="0"/>
              <a:t> Morning Prayer)</a:t>
            </a:r>
          </a:p>
          <a:p>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81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90" y="112606"/>
            <a:ext cx="5760720" cy="7156190"/>
          </a:xfrm>
          <a:prstGeom prst="rect">
            <a:avLst/>
          </a:prstGeom>
        </p:spPr>
        <p:txBody>
          <a:bodyPr>
            <a:spAutoFit/>
          </a:bodyPr>
          <a:lstStyle/>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 Holy Spirit finds and forms Mary in us, because in our Covenant of Love with her we are united with her. We have consecrated our “entire self without reserve” to her. We belong to her and live as “little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Marys</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in close union with her. In the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Mariengarten</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“little </a:t>
            </a: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Marys</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bloom! </a:t>
            </a: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56960" y="-18829"/>
            <a:ext cx="5669280" cy="6916527"/>
          </a:xfrm>
          <a:prstGeom prst="rect">
            <a:avLst/>
          </a:prstGeom>
        </p:spPr>
      </p:pic>
    </p:spTree>
    <p:extLst>
      <p:ext uri="{BB962C8B-B14F-4D97-AF65-F5344CB8AC3E}">
        <p14:creationId xmlns:p14="http://schemas.microsoft.com/office/powerpoint/2010/main" val="20023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862" y="0"/>
            <a:ext cx="4114800" cy="6926050"/>
          </a:xfrm>
          <a:prstGeom prst="rect">
            <a:avLst/>
          </a:prstGeom>
        </p:spPr>
      </p:pic>
      <p:sp>
        <p:nvSpPr>
          <p:cNvPr id="3" name="Rectangle 2"/>
          <p:cNvSpPr/>
          <p:nvPr/>
        </p:nvSpPr>
        <p:spPr>
          <a:xfrm>
            <a:off x="5178136" y="249308"/>
            <a:ext cx="6096000" cy="6415602"/>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I believe . . . in Jesus Christ, His only Son, </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Who was conceived of the Holy Spirit, born of the Virgin Mary</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suffered under Pontius Pilate, was crucified, died, and was buried; He descended into hell; on the third day he rose again from the dead; He ascended into Heaven and sits at the right hand of God the Father Almighty . . . </a:t>
            </a:r>
            <a:r>
              <a:rPr lang="en-US" sz="3200" i="1" dirty="0" smtClean="0">
                <a:effectLst/>
                <a:latin typeface="Calibri" panose="020F0502020204030204" pitchFamily="34" charset="0"/>
                <a:ea typeface="Calibri" panose="020F0502020204030204" pitchFamily="34" charset="0"/>
                <a:cs typeface="Times New Roman" panose="02020603050405020304" pitchFamily="18" charset="0"/>
              </a:rPr>
              <a:t>I believe in the Holy Spirit, the holy catholic Church, the communion of saints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 .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22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827" y="239362"/>
            <a:ext cx="10607040" cy="1673150"/>
          </a:xfrm>
          <a:prstGeom prst="rect">
            <a:avLst/>
          </a:prstGeom>
        </p:spPr>
        <p:txBody>
          <a:bodyPr>
            <a:spAutoFit/>
          </a:bodyPr>
          <a:lstStyle/>
          <a:p>
            <a:pPr>
              <a:lnSpc>
                <a:spcPct val="107000"/>
              </a:lnSpc>
              <a:spcAft>
                <a:spcPts val="8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What do the three pilgrimage graces have to do with the Covenant of Love, which binds us to Mary as the spouse of the Holy Spirit?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38636" y="1528038"/>
            <a:ext cx="6949440" cy="5242559"/>
          </a:xfrm>
          <a:prstGeom prst="rect">
            <a:avLst/>
          </a:prstGeom>
        </p:spPr>
      </p:pic>
    </p:spTree>
    <p:extLst>
      <p:ext uri="{BB962C8B-B14F-4D97-AF65-F5344CB8AC3E}">
        <p14:creationId xmlns:p14="http://schemas.microsoft.com/office/powerpoint/2010/main" val="2805768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2287</Words>
  <Application>Microsoft Office PowerPoint</Application>
  <PresentationFormat>Widescreen</PresentationFormat>
  <Paragraphs>131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Roboto</vt:lpstr>
      <vt:lpstr>Times New Roman</vt:lpstr>
      <vt:lpstr>Office Theme</vt:lpstr>
      <vt:lpstr>Come, Holy Spirit, through our Covenant of Love with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Holy Spirit, through our Covenant of Love with Mary!</dc:title>
  <dc:creator>Ann Astell</dc:creator>
  <cp:lastModifiedBy>Ann Astell</cp:lastModifiedBy>
  <cp:revision>30</cp:revision>
  <dcterms:created xsi:type="dcterms:W3CDTF">2022-01-14T00:59:14Z</dcterms:created>
  <dcterms:modified xsi:type="dcterms:W3CDTF">2022-01-14T21:41:08Z</dcterms:modified>
</cp:coreProperties>
</file>